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3" r:id="rId3"/>
    <p:sldId id="304" r:id="rId4"/>
    <p:sldId id="305" r:id="rId5"/>
    <p:sldId id="306" r:id="rId6"/>
    <p:sldId id="307" r:id="rId7"/>
    <p:sldId id="319" r:id="rId8"/>
    <p:sldId id="287" r:id="rId9"/>
    <p:sldId id="320" r:id="rId10"/>
    <p:sldId id="310" r:id="rId11"/>
    <p:sldId id="311" r:id="rId12"/>
    <p:sldId id="292" r:id="rId13"/>
    <p:sldId id="309" r:id="rId14"/>
    <p:sldId id="321" r:id="rId15"/>
    <p:sldId id="312" r:id="rId16"/>
    <p:sldId id="313" r:id="rId17"/>
    <p:sldId id="315" r:id="rId18"/>
    <p:sldId id="316" r:id="rId19"/>
    <p:sldId id="317" r:id="rId20"/>
    <p:sldId id="297" r:id="rId21"/>
    <p:sldId id="318" r:id="rId22"/>
    <p:sldId id="302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21" d="100"/>
          <a:sy n="121" d="100"/>
        </p:scale>
        <p:origin x="-346" y="-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33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Академия управления\СЕМЕЙНОЕ ВОСПИТАНИЕ КАК ОСНОВА СИЛЬНОГО ГОСУДАРСТВА\Сазанкову\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937"/>
            <a:ext cx="385192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СЕМЕЙНОЕ ВОСПИТАНИЕ </a:t>
            </a:r>
            <a:endPara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ОСНОВА СИЛЬНОГО ГОСУДАРСТВА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66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октябрь </a:t>
            </a:r>
            <a:r>
              <a:rPr lang="ru-RU" dirty="0"/>
              <a:t>2024 </a:t>
            </a:r>
            <a:r>
              <a:rPr lang="ru-RU" dirty="0" smtClean="0"/>
              <a:t>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536504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4482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Традиционные семейные ценности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являются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важным компонентом обновленной Конституции нашей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страны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859782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Статья </a:t>
            </a:r>
            <a:r>
              <a:rPr lang="ru-RU" b="1" i="1" dirty="0" smtClean="0"/>
              <a:t>32.</a:t>
            </a:r>
            <a:endParaRPr lang="ru-RU" b="1" i="1" dirty="0"/>
          </a:p>
          <a:p>
            <a:r>
              <a:rPr lang="ru-RU" i="1" dirty="0"/>
              <a:t>Брак как союз женщины и мужчины, семья, материнство, отцовство и детство находятся под защитой </a:t>
            </a:r>
            <a:r>
              <a:rPr lang="ru-RU" i="1" dirty="0" smtClean="0"/>
              <a:t>государства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.mk.ru/upload/entities/2019/08/19/10/articles/facebookPicture/5a/a5/02/03/97feb03d7fe7d4e0743fe1aca573dce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851920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>
              <a:alpha val="7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77195" y="752386"/>
            <a:ext cx="6044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ГОСПОДДЕРЖКИ СЕМЕЙ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733607"/>
            <a:ext cx="4572000" cy="31423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государственные пособия при рождении и воспитании </a:t>
            </a:r>
            <a:r>
              <a:rPr lang="ru-RU" dirty="0" smtClean="0"/>
              <a:t>детей</a:t>
            </a:r>
            <a:endParaRPr lang="ru-RU" dirty="0"/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семейный капитал при рождении (усыновлении) третьего либо последующего </a:t>
            </a:r>
            <a:r>
              <a:rPr lang="ru-RU" dirty="0" smtClean="0"/>
              <a:t>ребенка</a:t>
            </a:r>
            <a:endParaRPr lang="ru-RU" dirty="0"/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адресная социальная помощь и социальные </a:t>
            </a:r>
            <a:r>
              <a:rPr lang="ru-RU" dirty="0" smtClean="0"/>
              <a:t>услуги</a:t>
            </a:r>
            <a:endParaRPr lang="ru-RU" dirty="0"/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гарантии в сфере труда, пенсионного обеспечения, жилищно-кредитных отношений и в иных сферах жизнедеятельности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23492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38167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87353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70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986700"/>
            <a:ext cx="25202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326979"/>
            <a:ext cx="27114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ПРЕДПРИНИМАЕМЫЕ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БЕЛАРУСИ МЕРЫ ДЕМОГРАФИЧЕСКОЙ ПОЛИТИКИ РЕЗУЛЬТАТИВНЫ: НАБЛЮДАЕТСЯ ТЕНДЕНЦИЯ К РОСТУ МНОГОДЕТНЫХ СЕМЕЙ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02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4421" y="986700"/>
            <a:ext cx="25202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62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591" y="1171366"/>
            <a:ext cx="24512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СОЦОПРОСА, ПРОВЕДЕННОГО ИНСТИТУТОМ СОЦИОЛОГИИ НАН БЕЛАРУСИ В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КВАРТАЛЕ 2024 г.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35320" y="3589136"/>
            <a:ext cx="5197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Позитивно расценивают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</a:t>
            </a:r>
            <a:r>
              <a:rPr lang="ru-RU" sz="1200" b="1" i="1" dirty="0"/>
              <a:t>45,0%</a:t>
            </a:r>
            <a:r>
              <a:rPr lang="ru-RU" sz="1200" i="1" dirty="0"/>
              <a:t> респондентов, полагающих, что рождение ребенка укрепляет семью. Еще </a:t>
            </a:r>
            <a:r>
              <a:rPr lang="ru-RU" sz="1200" b="1" i="1" dirty="0"/>
              <a:t>42,0% </a:t>
            </a:r>
            <a:r>
              <a:rPr lang="ru-RU" sz="1200" i="1" dirty="0"/>
              <a:t>считают детей источником положительных эмоций. Чуть более трети опрошенных </a:t>
            </a:r>
            <a:r>
              <a:rPr lang="ru-RU" sz="1200" b="1" i="1" dirty="0" smtClean="0"/>
              <a:t>36,1%</a:t>
            </a:r>
            <a:r>
              <a:rPr lang="ru-RU" sz="1200" i="1" dirty="0" smtClean="0"/>
              <a:t> </a:t>
            </a:r>
            <a:r>
              <a:rPr lang="ru-RU" sz="1200" i="1" dirty="0"/>
              <a:t>видят в детях помощников в различных делах и опору в старости, практически столько же </a:t>
            </a:r>
            <a:r>
              <a:rPr lang="ru-RU" sz="1200" b="1" i="1" dirty="0" smtClean="0"/>
              <a:t>34,1% </a:t>
            </a:r>
            <a:r>
              <a:rPr lang="ru-RU" sz="1200" i="1" dirty="0"/>
              <a:t>считают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важным аспектом для самореализации мужчин и </a:t>
            </a:r>
            <a:r>
              <a:rPr lang="ru-RU" sz="1200" i="1" dirty="0" smtClean="0"/>
              <a:t>женщин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0971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332551"/>
            <a:ext cx="1080119" cy="943055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83518"/>
            <a:ext cx="4741068" cy="4248472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47562" y="683680"/>
            <a:ext cx="4272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Сейчас как никогда нужно единство людей. Важно чтить традиции, помнить подвиги поколения победителей, усердно работать для развития страны… Нам очень важно не разорвать те традиции, которые мы создавали с вами. Чтобы наши дети не отбросили все то, что мы создали… потому что тот, кто рвал нить поколений, обязательно порождал, как минимум, смуту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93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81553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23629" y="3849310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Свято-Ильинский храм Свято-Успенского женского монастыря в </a:t>
            </a:r>
            <a:r>
              <a:rPr lang="ru-RU" sz="1400" i="1" dirty="0" err="1">
                <a:solidFill>
                  <a:schemeClr val="bg1"/>
                </a:solidFill>
              </a:rPr>
              <a:t>г.Орше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0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4536505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говорите ребенку о своей стране только хорошее, демонстрируйте ее </a:t>
            </a:r>
            <a:r>
              <a:rPr lang="ru-RU" sz="1600" dirty="0" smtClean="0"/>
              <a:t>достижения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своей работе и показывайте, какую пользу приносит ваш труд людям и Республике </a:t>
            </a:r>
            <a:r>
              <a:rPr lang="ru-RU" sz="1600" dirty="0" smtClean="0"/>
              <a:t>Беларусь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знакомьте ребенка с памятными местами и историческими достопримечательностями нашей </a:t>
            </a:r>
            <a:r>
              <a:rPr lang="ru-RU" sz="1600" dirty="0" smtClean="0"/>
              <a:t>Родины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тяжелых временах и испытаниях, которые с достоинством пережили наши </a:t>
            </a:r>
            <a:r>
              <a:rPr lang="ru-RU" sz="1600" dirty="0" smtClean="0"/>
              <a:t>предки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участвуйте в торжествах по случаю государственных праздников, знакомьте детей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с </a:t>
            </a:r>
            <a:r>
              <a:rPr lang="ru-RU" sz="1600" dirty="0"/>
              <a:t>символами суверенной Республики Беларусь </a:t>
            </a:r>
            <a:r>
              <a:rPr lang="ru-RU" sz="1600" i="1" dirty="0"/>
              <a:t>(герб, флаг и гимн</a:t>
            </a:r>
            <a:r>
              <a:rPr lang="ru-RU" sz="1600" i="1" dirty="0" smtClean="0"/>
              <a:t>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92304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2945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1837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408391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645793" y="645790"/>
            <a:ext cx="5143502" cy="385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388843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 smtClean="0"/>
              <a:t>поощряйте </a:t>
            </a:r>
            <a:r>
              <a:rPr lang="ru-RU" sz="1600" dirty="0"/>
              <a:t>активность ребенка, ведь именно с нее часто начинается активный </a:t>
            </a:r>
            <a:r>
              <a:rPr lang="ru-RU" sz="1600" dirty="0" smtClean="0"/>
              <a:t>патриотизм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организовывайте совместные просмотры познавательных передач, фильмов, мультфильмов о </a:t>
            </a:r>
            <a:r>
              <a:rPr lang="ru-RU" sz="1600" dirty="0" smtClean="0"/>
              <a:t>героях Отечества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приучайте ребенка бережно относиться к вещам </a:t>
            </a:r>
            <a:r>
              <a:rPr lang="ru-RU" sz="1600" i="1" dirty="0"/>
              <a:t>(игрушкам, книжкам и др</a:t>
            </a:r>
            <a:r>
              <a:rPr lang="ru-RU" sz="1600" i="1" dirty="0" smtClean="0"/>
              <a:t>.)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прививайте любовь к природе родного </a:t>
            </a:r>
            <a:r>
              <a:rPr lang="ru-RU" sz="1600" dirty="0" smtClean="0"/>
              <a:t>края 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16354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516532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07690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04759"/>
            <a:ext cx="4644008" cy="1330888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6466" y="496682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РЕСПУБЛИКАНСКОЙ АКЦИИ «МОЯ СЕМЬЯ –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СТРАНА» ПРОВОДЯТСЯ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1785417"/>
            <a:ext cx="4107542" cy="3161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единый </a:t>
            </a:r>
            <a:r>
              <a:rPr lang="ru-RU" sz="1600" i="1" dirty="0"/>
              <a:t>урок «Моя семья – моя страна»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в </a:t>
            </a:r>
            <a:r>
              <a:rPr lang="ru-RU" sz="1600" i="1" dirty="0"/>
              <a:t>учреждениях общего среднего </a:t>
            </a:r>
            <a:r>
              <a:rPr lang="ru-RU" sz="1600" i="1" dirty="0" smtClean="0"/>
              <a:t>образования</a:t>
            </a:r>
            <a:endParaRPr lang="ru-RU" sz="1600" i="1" dirty="0"/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республиканские </a:t>
            </a:r>
            <a:r>
              <a:rPr lang="ru-RU" sz="1600" i="1" dirty="0"/>
              <a:t>конкурсы «Святость рождения 2024», «Счастливы вместе</a:t>
            </a:r>
            <a:r>
              <a:rPr lang="ru-RU" sz="1600" i="1" dirty="0" smtClean="0"/>
              <a:t>»,</a:t>
            </a:r>
            <a:br>
              <a:rPr lang="ru-RU" sz="1600" i="1" dirty="0" smtClean="0"/>
            </a:br>
            <a:r>
              <a:rPr lang="ru-RU" sz="1600" i="1" dirty="0" smtClean="0"/>
              <a:t>«</a:t>
            </a:r>
            <a:r>
              <a:rPr lang="ru-RU" sz="1600" i="1" dirty="0"/>
              <a:t>Семья – кристалл общества</a:t>
            </a:r>
            <a:r>
              <a:rPr lang="ru-RU" sz="1600" i="1" dirty="0" smtClean="0"/>
              <a:t>»</a:t>
            </a:r>
            <a:endParaRPr lang="ru-RU" sz="1600" i="1" dirty="0"/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ежегодный </a:t>
            </a:r>
            <a:r>
              <a:rPr lang="ru-RU" sz="1600" i="1" dirty="0"/>
              <a:t>Форум «Семья: сегодня,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завтра </a:t>
            </a:r>
            <a:r>
              <a:rPr lang="ru-RU" sz="1600" i="1" dirty="0"/>
              <a:t>и всегда»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торжественные </a:t>
            </a:r>
            <a:r>
              <a:rPr lang="ru-RU" sz="1600" i="1" dirty="0"/>
              <a:t>приемы по награждению орденом Матери многодетных матерей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республиканский </a:t>
            </a:r>
            <a:r>
              <a:rPr lang="ru-RU" sz="1600" i="1" dirty="0"/>
              <a:t>фестиваль патриотических семей «Вместе» </a:t>
            </a:r>
          </a:p>
        </p:txBody>
      </p:sp>
    </p:spTree>
    <p:extLst>
      <p:ext uri="{BB962C8B-B14F-4D97-AF65-F5344CB8AC3E}">
        <p14:creationId xmlns:p14="http://schemas.microsoft.com/office/powerpoint/2010/main" val="29464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22552"/>
            <a:ext cx="4962821" cy="438144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585937"/>
            <a:ext cx="460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chemeClr val="bg1"/>
                </a:solidFill>
              </a:rPr>
              <a:t>Культ полноценной семьи с двумя и более детьми должен быть стилем жизни белорусов. Только так мы сможем быть уверены, что следующие за нами поколения будут прирастать, а значит, крепко держать суверенитет </a:t>
            </a:r>
            <a:r>
              <a:rPr lang="ru-RU" sz="2200" b="1" i="1" dirty="0" smtClean="0">
                <a:solidFill>
                  <a:schemeClr val="bg1"/>
                </a:solidFill>
              </a:rPr>
              <a:t/>
            </a:r>
            <a:br>
              <a:rPr lang="ru-RU" sz="2200" b="1" i="1" dirty="0" smtClean="0">
                <a:solidFill>
                  <a:schemeClr val="bg1"/>
                </a:solidFill>
              </a:rPr>
            </a:br>
            <a:r>
              <a:rPr lang="ru-RU" sz="2200" b="1" i="1" dirty="0" smtClean="0">
                <a:solidFill>
                  <a:schemeClr val="bg1"/>
                </a:solidFill>
              </a:rPr>
              <a:t>в </a:t>
            </a:r>
            <a:r>
              <a:rPr lang="ru-RU" sz="2200" b="1" i="1" dirty="0">
                <a:solidFill>
                  <a:schemeClr val="bg1"/>
                </a:solidFill>
              </a:rPr>
              <a:t>своих руках и гарантированно жить в мире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87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352629" y="163564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430493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91630" y="373350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Послание 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белорусскому народу и Национальному собранию Республики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</a:t>
            </a:r>
            <a:b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 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марта 2023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 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105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4499992" cy="164485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0099" y="627534"/>
            <a:ext cx="4180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ОО "БРСМ", НАПРАВЛЕННЫЕ НА СОХРАНЕНИЕ И УКРЕПЛЕНИЕ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2261652"/>
            <a:ext cx="47556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i="1" dirty="0"/>
              <a:t>проект </a:t>
            </a:r>
            <a:r>
              <a:rPr lang="ru-RU" sz="1600" i="1" dirty="0" smtClean="0"/>
              <a:t>«Открытый </a:t>
            </a:r>
            <a:br>
              <a:rPr lang="ru-RU" sz="1600" i="1" dirty="0" smtClean="0"/>
            </a:br>
            <a:r>
              <a:rPr lang="ru-RU" sz="1600" i="1" dirty="0" smtClean="0"/>
              <a:t>диалог» в </a:t>
            </a:r>
            <a:r>
              <a:rPr lang="ru-RU" sz="1600" i="1" dirty="0"/>
              <a:t>рамках </a:t>
            </a:r>
            <a:r>
              <a:rPr lang="ru-RU" sz="1600" i="1" dirty="0" smtClean="0"/>
              <a:t>Недели семьи</a:t>
            </a:r>
            <a:endParaRPr lang="ru-RU" sz="1600" i="1" dirty="0"/>
          </a:p>
          <a:p>
            <a:pPr>
              <a:spcBef>
                <a:spcPts val="600"/>
              </a:spcBef>
            </a:pPr>
            <a:r>
              <a:rPr lang="ru-RU" sz="1600" i="1" dirty="0" err="1"/>
              <a:t>фоточеллендж</a:t>
            </a:r>
            <a:r>
              <a:rPr lang="ru-RU" sz="1600" i="1" dirty="0"/>
              <a:t> БРСМ </a:t>
            </a:r>
            <a:r>
              <a:rPr lang="ru-RU" sz="1600" i="1" dirty="0" smtClean="0"/>
              <a:t>«Я </a:t>
            </a:r>
            <a:r>
              <a:rPr lang="ru-RU" sz="1600" i="1" dirty="0"/>
              <a:t>и моя </a:t>
            </a:r>
            <a:r>
              <a:rPr lang="ru-RU" sz="1600" i="1" dirty="0" smtClean="0"/>
              <a:t>семья»</a:t>
            </a:r>
            <a:endParaRPr lang="ru-RU" sz="1600" i="1" dirty="0"/>
          </a:p>
          <a:p>
            <a:pPr>
              <a:spcBef>
                <a:spcPts val="600"/>
              </a:spcBef>
            </a:pPr>
            <a:r>
              <a:rPr lang="ru-RU" sz="1600" i="1" dirty="0"/>
              <a:t>молодежный патриотический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семейный </a:t>
            </a:r>
            <a:r>
              <a:rPr lang="ru-RU" sz="1600" i="1" dirty="0"/>
              <a:t>форум </a:t>
            </a:r>
            <a:r>
              <a:rPr lang="ru-RU" sz="1600" i="1" dirty="0" smtClean="0"/>
              <a:t>«Семья освободителя»</a:t>
            </a:r>
          </a:p>
          <a:p>
            <a:pPr>
              <a:spcBef>
                <a:spcPts val="600"/>
              </a:spcBef>
            </a:pPr>
            <a:r>
              <a:rPr lang="ru-RU" sz="1600" i="1" dirty="0" smtClean="0"/>
              <a:t>республиканский </a:t>
            </a:r>
            <a:r>
              <a:rPr lang="ru-RU" sz="1600" i="1" dirty="0"/>
              <a:t>семейный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kern="1100" dirty="0" smtClean="0"/>
              <a:t>сельскохозяйственный </a:t>
            </a:r>
            <a:r>
              <a:rPr lang="ru-RU" sz="1600" i="1" kern="1100" dirty="0"/>
              <a:t>проект «Властелин села»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спортивный фестиваль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для </a:t>
            </a:r>
            <a:r>
              <a:rPr lang="ru-RU" sz="1600" i="1" dirty="0"/>
              <a:t>работающей молодежи «Олимпия»</a:t>
            </a:r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5004048" cy="119741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8807" y="72514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ЗНАЧИМЫЕ МЕРОПРИЯТИЯ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 «БЕЛОРУССКИЙ СОЮЗ ЖЕНЩИН»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962482"/>
            <a:ext cx="4107542" cy="2757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Детям – благополучная семья»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Любви связующая нить»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Многодетная семья: счастья много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не </a:t>
            </a:r>
            <a:r>
              <a:rPr lang="ru-RU" sz="1600" i="1" dirty="0"/>
              <a:t>бывает»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Подари семье надежду»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Партнерство государства и семьи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в </a:t>
            </a:r>
            <a:r>
              <a:rPr lang="ru-RU" sz="1600" i="1" dirty="0"/>
              <a:t>интересах поколений»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Васильковая Беларусь: кубики истории»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Счастливы вместе»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Дорога добра»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9070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слание народу и парламенту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651870"/>
            <a:ext cx="7981668" cy="10385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1092520" y="-835724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388104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48606" y="2282345"/>
            <a:ext cx="3442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Перечень нормативных правовых актов в сфере семейной политики на сайте Министерства труда и социальной защиты Республики Беларусь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2305337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Размеры государственных пособий семьям, воспитывающим детей, 2024 год</a:t>
            </a:r>
          </a:p>
        </p:txBody>
      </p:sp>
      <p:pic>
        <p:nvPicPr>
          <p:cNvPr id="1028" name="Picture 4" descr="D:\Академия управления\СЕМЕЙНОЕ ВОСПИТАНИЕ КАК ОСНОВА СИЛЬНОГО ГОСУДАРСТВА\Сазанкову\YQR1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891" y="787936"/>
            <a:ext cx="1563227" cy="156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СЕМЕЙНОЕ ВОСПИТАНИЕ КАК ОСНОВА СИЛЬНОГО ГОСУДАРСТВА\Сазанкову\YQR2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787937"/>
            <a:ext cx="1563226" cy="156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987574"/>
            <a:ext cx="2506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2080 ГОДУ КОЛИЧЕСТВО ЛЮДЕЙ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ЛЕТ ПРЕВЫСИТ КОЛИЧЕСТВО ДЕТЕЙ ДО 18 ЛЕТ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5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410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423388" y="1417588"/>
            <a:ext cx="2506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 ЛЮДЕЙ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80+ ЛЕТ МОЖЕТ ПРЕВЫСИТЬ КОЛИЧЕСТВО МЛАДЕНЦЕВ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242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5800" y="406574"/>
            <a:ext cx="8208912" cy="14450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779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ПОПЫТКИ РАЗЛОЖЕНИЯ ИНСТИТУТА ТРАДИЦИОННОЙ СЕМЬИ – ЭТО ОДНА ИЗ ОСНОВНЫХ УГРОЗ НАЦИОНАЛЬНОЙ БЕЗОПАСНОСТИ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7354" y="1995686"/>
            <a:ext cx="58969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ТРАНСФОРМАЦИЯ СЕМЕЙНЫХ ОТНОШЕНИЙ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415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СЕМЕЙНОЕ ВОСПИТАНИЕ КАК ОСНОВА СИЛЬНОГО ГОСУДАРСТВА\Сазанкову\group-young-beautiful-boy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00799" y="555526"/>
            <a:ext cx="604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Беспокойство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вызывает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отход и замена традиционных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851670"/>
            <a:ext cx="4572000" cy="2757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сосредоточенность молодежи на себе 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и связанное </a:t>
            </a:r>
            <a:r>
              <a:rPr lang="ru-RU" dirty="0"/>
              <a:t>с этим уменьшение значимости института </a:t>
            </a:r>
            <a:r>
              <a:rPr lang="ru-RU" dirty="0" smtClean="0"/>
              <a:t>семьи</a:t>
            </a: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снижение </a:t>
            </a:r>
            <a:r>
              <a:rPr lang="ru-RU" dirty="0"/>
              <a:t>готовности к рождению </a:t>
            </a:r>
            <a:r>
              <a:rPr lang="ru-RU" dirty="0" smtClean="0"/>
              <a:t>детей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увеличение </a:t>
            </a:r>
            <a:r>
              <a:rPr lang="ru-RU" dirty="0"/>
              <a:t>числа внебрачных </a:t>
            </a:r>
            <a:r>
              <a:rPr lang="ru-RU" dirty="0" smtClean="0"/>
              <a:t>рождений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рост количества неполных семей</a:t>
            </a: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падение </a:t>
            </a:r>
            <a:r>
              <a:rPr lang="ru-RU" dirty="0"/>
              <a:t>педагогического потенциала </a:t>
            </a:r>
            <a:r>
              <a:rPr lang="ru-RU" dirty="0" smtClean="0"/>
              <a:t>семьи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7157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193452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413041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31805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36377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3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411510"/>
            <a:ext cx="3096344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18403" y="689874"/>
            <a:ext cx="270146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Западные нарративы о брачном союзе являются демографической </a:t>
            </a: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бомбой: </a:t>
            </a: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происходящая трансформация института семьи сопровождается изменением всей системы ценностей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-7429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52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248472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44827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МИГРАЦИЯ МОЖЕТ СМЯГЧИТЬ ДЕМОГРАФИЧЕСКИЙ СПАД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СТРАНАХ С НИЗКОЙ РОЖДАЕМОСТЬЮ,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НЕ ВЕЗДЕ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499742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 прогнозам ООН, в 50 странах иммиграция улучшит ситуацию, тогда как в 14 странах с сверхнизкой рождаемостью эмиграция усилит сокращение населения к 2054 </a:t>
            </a:r>
            <a:r>
              <a:rPr lang="ru-RU" sz="1900" b="1" dirty="0" smtClean="0"/>
              <a:t>году</a:t>
            </a:r>
            <a:endParaRPr lang="ru-RU" sz="19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5472608" cy="14761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5675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Демографическая безопасность – 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одна </a:t>
            </a:r>
            <a:r>
              <a:rPr lang="ru-RU" sz="2400" b="1" dirty="0">
                <a:solidFill>
                  <a:schemeClr val="bg1"/>
                </a:solidFill>
              </a:rPr>
              <a:t>из составляющих национальной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безопасности нашего государства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965830"/>
            <a:ext cx="37444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/>
              <a:t>Демографическая </a:t>
            </a:r>
            <a:r>
              <a:rPr lang="ru-RU" sz="1600" i="1" dirty="0"/>
              <a:t>безопасность – состояние защищенности</a:t>
            </a:r>
            <a:br>
              <a:rPr lang="ru-RU" sz="1600" i="1" dirty="0"/>
            </a:br>
            <a:r>
              <a:rPr lang="ru-RU" sz="1600" i="1" dirty="0"/>
              <a:t>общества и государства </a:t>
            </a:r>
            <a:r>
              <a:rPr lang="ru-RU" sz="1600" i="1" dirty="0" smtClean="0"/>
              <a:t>от </a:t>
            </a:r>
            <a:r>
              <a:rPr lang="ru-RU" sz="1600" i="1" dirty="0"/>
              <a:t>демографических явлений и тенденций,</a:t>
            </a:r>
            <a:br>
              <a:rPr lang="ru-RU" sz="1600" i="1" dirty="0"/>
            </a:br>
            <a:r>
              <a:rPr lang="ru-RU" sz="1600" i="1" dirty="0" smtClean="0"/>
              <a:t>социально-экономические </a:t>
            </a:r>
            <a:r>
              <a:rPr lang="ru-RU" sz="1600" i="1" dirty="0"/>
              <a:t>последствия которых оказывают</a:t>
            </a:r>
            <a:br>
              <a:rPr lang="ru-RU" sz="1600" i="1" dirty="0"/>
            </a:br>
            <a:r>
              <a:rPr lang="ru-RU" sz="1600" i="1" dirty="0"/>
              <a:t>негативное воздействие на устойчивое развитие Республики</a:t>
            </a:r>
            <a:br>
              <a:rPr lang="ru-RU" sz="1600" i="1" dirty="0"/>
            </a:br>
            <a:r>
              <a:rPr lang="ru-RU" sz="1600" i="1" dirty="0" smtClean="0"/>
              <a:t>Беларусь</a:t>
            </a:r>
            <a:br>
              <a:rPr lang="ru-RU" sz="1600" i="1" dirty="0" smtClean="0"/>
            </a:br>
            <a:r>
              <a:rPr lang="ru-RU" sz="1600" i="1" dirty="0" smtClean="0"/>
              <a:t>(</a:t>
            </a:r>
            <a:r>
              <a:rPr lang="ru-RU" sz="1400" i="1" dirty="0" smtClean="0"/>
              <a:t>статья 4 Концепции национальной </a:t>
            </a:r>
            <a:br>
              <a:rPr lang="ru-RU" sz="1400" i="1" dirty="0" smtClean="0"/>
            </a:br>
            <a:r>
              <a:rPr lang="ru-RU" sz="1400" i="1" dirty="0" smtClean="0"/>
              <a:t>безопасности Республики </a:t>
            </a:r>
            <a:r>
              <a:rPr lang="ru-RU" sz="1400" i="1" dirty="0"/>
              <a:t>Б</a:t>
            </a:r>
            <a:r>
              <a:rPr lang="ru-RU" sz="1400" i="1" dirty="0" smtClean="0"/>
              <a:t>еларусь)</a:t>
            </a:r>
            <a:endParaRPr lang="ru-RU" sz="1400" i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3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4865</TotalTime>
  <Words>552</Words>
  <Application>Microsoft Office PowerPoint</Application>
  <PresentationFormat>Экран (16:9)</PresentationFormat>
  <Paragraphs>80</Paragraphs>
  <Slides>23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268</cp:revision>
  <dcterms:created xsi:type="dcterms:W3CDTF">2024-07-24T10:48:12Z</dcterms:created>
  <dcterms:modified xsi:type="dcterms:W3CDTF">2024-10-16T12:26:33Z</dcterms:modified>
</cp:coreProperties>
</file>